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4" r:id="rId4"/>
    <p:sldId id="266" r:id="rId5"/>
    <p:sldId id="267" r:id="rId6"/>
    <p:sldId id="272" r:id="rId7"/>
    <p:sldId id="270" r:id="rId8"/>
    <p:sldId id="271" r:id="rId9"/>
    <p:sldId id="274" r:id="rId10"/>
    <p:sldId id="259" r:id="rId11"/>
    <p:sldId id="260" r:id="rId12"/>
    <p:sldId id="474" r:id="rId13"/>
    <p:sldId id="276" r:id="rId14"/>
    <p:sldId id="265" r:id="rId15"/>
    <p:sldId id="261" r:id="rId16"/>
    <p:sldId id="277" r:id="rId17"/>
    <p:sldId id="475" r:id="rId18"/>
    <p:sldId id="262" r:id="rId19"/>
    <p:sldId id="476" r:id="rId20"/>
    <p:sldId id="278" r:id="rId21"/>
    <p:sldId id="286" r:id="rId22"/>
    <p:sldId id="279" r:id="rId23"/>
    <p:sldId id="285" r:id="rId24"/>
    <p:sldId id="477" r:id="rId25"/>
    <p:sldId id="280" r:id="rId26"/>
    <p:sldId id="281" r:id="rId27"/>
    <p:sldId id="466" r:id="rId28"/>
    <p:sldId id="472" r:id="rId29"/>
    <p:sldId id="468" r:id="rId30"/>
    <p:sldId id="473" r:id="rId31"/>
    <p:sldId id="469" r:id="rId32"/>
    <p:sldId id="470" r:id="rId33"/>
    <p:sldId id="471" r:id="rId34"/>
    <p:sldId id="284" r:id="rId35"/>
    <p:sldId id="25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0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1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58B9D32B-E510-0C41-BE54-D0282594DB08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55CB6667-A74E-E04F-A7FA-C9089B0CD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7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6DC9D-254A-7F42-ADAF-105BA9D065A1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8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A494-42AF-1947-84C6-AD2B37D32CF5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3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14BB-016D-6D4A-9816-4007B84158F8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2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FD3E-1778-E24E-93E6-A50093C61CF2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18B4-8D81-7046-A437-BFACD3D248A3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196-A380-5842-AB42-FA1DBD391AE8}" type="datetime1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3B-D02C-4E45-A916-67AAAE2DFA6E}" type="datetime1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3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B620-6A58-2C41-9AB4-E35D54B98E4D}" type="datetime1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8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1B774-31E6-A849-B156-1996C30B4CC6}" type="datetime1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6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B38C-EF7C-B241-A8DA-2D1B8AAA433F}" type="datetime1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5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CA6C-5A4A-1F42-B503-8CB7EE5AD5DA}" type="datetime1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1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23C4AE4-E479-824B-A92B-3494989FE2A2}" type="datetime1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FD430E7-913E-1A4D-8475-BFB8918587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2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35D74-79F5-464E-B9E3-6CA2B504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046" y="0"/>
            <a:ext cx="1044809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FD2BC-089B-EB40-B92C-F9999EA1B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9296"/>
            <a:ext cx="9215562" cy="1784526"/>
          </a:xfrm>
          <a:solidFill>
            <a:srgbClr val="FFFFFF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en-US" sz="4800" b="1" dirty="0"/>
              <a:t>Models in Biology</a:t>
            </a:r>
            <a:br>
              <a:rPr lang="en-US" sz="4800" dirty="0"/>
            </a:br>
            <a:r>
              <a:rPr lang="en-US" sz="3600" dirty="0"/>
              <a:t>Or: </a:t>
            </a:r>
            <a:br>
              <a:rPr lang="en-US" sz="3600" dirty="0"/>
            </a:br>
            <a:r>
              <a:rPr lang="en-US" sz="3600" b="1" dirty="0"/>
              <a:t>Biology is more theoretical than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76F3F-408E-3A4D-A8F6-D4DE1F4E2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146" y="5193094"/>
            <a:ext cx="3328416" cy="1454594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/>
              <a:t>Yoav Ram</a:t>
            </a:r>
          </a:p>
          <a:p>
            <a:r>
              <a:rPr lang="en-US" sz="1400" dirty="0"/>
              <a:t>School of Zoology</a:t>
            </a:r>
          </a:p>
          <a:p>
            <a:r>
              <a:rPr lang="en-US" sz="1400" dirty="0"/>
              <a:t>Tel Aviv University</a:t>
            </a:r>
          </a:p>
          <a:p>
            <a:r>
              <a:rPr lang="en-US" sz="1400" dirty="0"/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195263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D4B6-884E-7F40-857E-48E0E37A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3953-FFA3-364D-83D3-CF0209530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0" y="1806329"/>
            <a:ext cx="6961562" cy="4895851"/>
          </a:xfrm>
        </p:spPr>
        <p:txBody>
          <a:bodyPr>
            <a:normAutofit/>
          </a:bodyPr>
          <a:lstStyle/>
          <a:p>
            <a:r>
              <a:rPr lang="en-US" sz="2400" b="1" dirty="0"/>
              <a:t>Mendelian genetics</a:t>
            </a:r>
            <a:r>
              <a:rPr lang="en-US" sz="2400" dirty="0"/>
              <a:t> Quantitative analysis of experiments, Mendel 1865-66</a:t>
            </a:r>
          </a:p>
          <a:p>
            <a:r>
              <a:rPr lang="en-US" sz="2400" u="sng" dirty="0"/>
              <a:t>Genes unknown!</a:t>
            </a:r>
          </a:p>
          <a:p>
            <a:r>
              <a:rPr lang="en-US" sz="2400" b="1" dirty="0"/>
              <a:t>Classical genetics</a:t>
            </a:r>
            <a:r>
              <a:rPr lang="en-US" sz="2400" dirty="0"/>
              <a:t> merged Mendel with chromosome microscopy</a:t>
            </a:r>
            <a:r>
              <a:rPr lang="en-US" sz="2400" b="1" dirty="0"/>
              <a:t>, </a:t>
            </a:r>
            <a:r>
              <a:rPr lang="en-US" sz="2400" dirty="0"/>
              <a:t>Morgan 1915</a:t>
            </a:r>
          </a:p>
          <a:p>
            <a:r>
              <a:rPr lang="en-US" sz="2400" b="1" dirty="0"/>
              <a:t>Population genetics</a:t>
            </a:r>
            <a:r>
              <a:rPr lang="en-US" sz="2400" dirty="0"/>
              <a:t> Genetics merged with natural selection</a:t>
            </a:r>
          </a:p>
          <a:p>
            <a:pPr marL="0" indent="0">
              <a:buNone/>
            </a:pPr>
            <a:r>
              <a:rPr lang="en-US" sz="2400" dirty="0"/>
              <a:t>   Fisher, Wright, Haldane 1920s</a:t>
            </a:r>
          </a:p>
          <a:p>
            <a:pPr marL="0" indent="0">
              <a:buNone/>
            </a:pPr>
            <a:r>
              <a:rPr lang="en-US" sz="2400" dirty="0"/>
              <a:t>☞ The Modern Synthesis of Evolution (1930s)</a:t>
            </a:r>
          </a:p>
          <a:p>
            <a:pPr marL="0" indent="0">
              <a:buNone/>
            </a:pPr>
            <a:r>
              <a:rPr lang="en-US" sz="2400" dirty="0"/>
              <a:t>Still: </a:t>
            </a:r>
            <a:r>
              <a:rPr lang="en-US" sz="2400" u="sng" dirty="0"/>
              <a:t>Genes unknown!!!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AD65-8877-3443-B227-DEB44826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32A9A-4AF3-E147-989F-20AC1451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67" y="2324137"/>
            <a:ext cx="1770512" cy="23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50452-344B-744A-AD41-75CB89E0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82" y="99005"/>
            <a:ext cx="1590184" cy="21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3D83DE-4638-E448-8C50-A4739F3A8F0B}"/>
              </a:ext>
            </a:extLst>
          </p:cNvPr>
          <p:cNvSpPr/>
          <p:nvPr/>
        </p:nvSpPr>
        <p:spPr>
          <a:xfrm>
            <a:off x="6976532" y="4254255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TH Morgan (USA)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1866 –1945</a:t>
            </a:r>
            <a:endParaRPr lang="en-US" sz="12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2C3058-EF8D-C944-ABB1-963AD69FA0E6}"/>
              </a:ext>
            </a:extLst>
          </p:cNvPr>
          <p:cNvSpPr/>
          <p:nvPr/>
        </p:nvSpPr>
        <p:spPr>
          <a:xfrm>
            <a:off x="6951095" y="1667313"/>
            <a:ext cx="1918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Gregor Mendel 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(Czech/Austria)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1822 – 1884</a:t>
            </a:r>
            <a:endParaRPr lang="en-US" sz="12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75572-941D-6143-8C38-D7063525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24" y="4760366"/>
            <a:ext cx="2222500" cy="208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8FD6C4-D5B3-844C-BDE5-33BF0E32AD4C}"/>
              </a:ext>
            </a:extLst>
          </p:cNvPr>
          <p:cNvSpPr/>
          <p:nvPr/>
        </p:nvSpPr>
        <p:spPr>
          <a:xfrm>
            <a:off x="6787014" y="6423757"/>
            <a:ext cx="124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RA Fisher (UK)</a:t>
            </a:r>
          </a:p>
          <a:p>
            <a:r>
              <a:rPr lang="en-US" sz="1200" dirty="0">
                <a:latin typeface="Arial" panose="020B0604020202020204" pitchFamily="34" charset="0"/>
              </a:rPr>
              <a:t>1890 –1962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7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9B34-9DFE-8849-B98E-8C8BC2A5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9FDBD-F228-6A4C-9054-65B4A85B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5361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Luria–Delbrück experiment</a:t>
            </a:r>
            <a:r>
              <a:rPr lang="en-US" dirty="0"/>
              <a:t> (1943): mutations arise separately from selection</a:t>
            </a:r>
            <a:endParaRPr lang="en-US" b="1" dirty="0"/>
          </a:p>
          <a:p>
            <a:r>
              <a:rPr lang="en-US" b="1" dirty="0"/>
              <a:t>Hershey–Chase experiments </a:t>
            </a:r>
            <a:r>
              <a:rPr lang="en-US" dirty="0"/>
              <a:t>(1952): DNA responsible for inheritance</a:t>
            </a:r>
          </a:p>
          <a:p>
            <a:r>
              <a:rPr lang="en-US" b="1" dirty="0"/>
              <a:t>DNA Structure </a:t>
            </a:r>
            <a:r>
              <a:rPr lang="en-US" dirty="0"/>
              <a:t>(1953): Watson, Crick, Franklin, Wilkins</a:t>
            </a:r>
          </a:p>
          <a:p>
            <a:r>
              <a:rPr lang="en-US" b="1" dirty="0"/>
              <a:t>Genetic Code </a:t>
            </a:r>
            <a:r>
              <a:rPr lang="en-US" dirty="0"/>
              <a:t>(50s-60s)</a:t>
            </a:r>
          </a:p>
          <a:p>
            <a:pPr marL="0" indent="0">
              <a:buNone/>
            </a:pPr>
            <a:r>
              <a:rPr lang="en-US" dirty="0"/>
              <a:t>☞</a:t>
            </a:r>
            <a:r>
              <a:rPr lang="en-US" b="1" dirty="0"/>
              <a:t>Molecular genetics:</a:t>
            </a:r>
          </a:p>
          <a:p>
            <a:pPr marL="0" indent="0">
              <a:buNone/>
            </a:pPr>
            <a:r>
              <a:rPr lang="en-US" b="1" dirty="0"/>
              <a:t>		</a:t>
            </a:r>
            <a:r>
              <a:rPr lang="en-US" sz="3500" dirty="0"/>
              <a:t>The Gene is Here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E469-E2DC-A94C-A51A-0234D5EC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D555F-82E9-BB47-9357-40030997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038" y="32440"/>
            <a:ext cx="1498600" cy="2098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1C550F-7E1A-6C48-8FED-93E43ACF3093}"/>
              </a:ext>
            </a:extLst>
          </p:cNvPr>
          <p:cNvSpPr/>
          <p:nvPr/>
        </p:nvSpPr>
        <p:spPr>
          <a:xfrm>
            <a:off x="7492998" y="2057795"/>
            <a:ext cx="1667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222222"/>
                </a:solidFill>
                <a:latin typeface="Arial" panose="020B0604020202020204" pitchFamily="34" charset="0"/>
              </a:rPr>
              <a:t>Martha Chase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(USA)</a:t>
            </a:r>
          </a:p>
          <a:p>
            <a:pPr algn="ctr"/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1927 – 2003</a:t>
            </a:r>
            <a:endParaRPr lang="en-US" sz="1200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A5C1F-C42E-CD49-B850-91A07E62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5" r="9394"/>
          <a:stretch/>
        </p:blipFill>
        <p:spPr>
          <a:xfrm>
            <a:off x="7641165" y="2463166"/>
            <a:ext cx="1371601" cy="1955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7439F0-4B03-7C43-A76F-D626B5EB181A}"/>
              </a:ext>
            </a:extLst>
          </p:cNvPr>
          <p:cNvGrpSpPr/>
          <p:nvPr/>
        </p:nvGrpSpPr>
        <p:grpSpPr>
          <a:xfrm>
            <a:off x="6004503" y="610553"/>
            <a:ext cx="1573164" cy="3932766"/>
            <a:chOff x="6004503" y="610553"/>
            <a:chExt cx="1573164" cy="39327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DAC3C6-1DC2-9D4C-A7F1-451E8E194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695" b="17202"/>
            <a:stretch/>
          </p:blipFill>
          <p:spPr>
            <a:xfrm>
              <a:off x="6004503" y="610553"/>
              <a:ext cx="1573164" cy="393276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48D232-5814-7B41-BE6E-4EB4E47B7192}"/>
                </a:ext>
              </a:extLst>
            </p:cNvPr>
            <p:cNvSpPr/>
            <p:nvPr/>
          </p:nvSpPr>
          <p:spPr>
            <a:xfrm>
              <a:off x="7080249" y="1218089"/>
              <a:ext cx="406401" cy="221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AD30409-1690-7F4F-9017-C2804DD5D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165" y="4626443"/>
            <a:ext cx="1371601" cy="1758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D1620A-2098-1C4A-B452-7151AEC41B33}"/>
              </a:ext>
            </a:extLst>
          </p:cNvPr>
          <p:cNvSpPr/>
          <p:nvPr/>
        </p:nvSpPr>
        <p:spPr>
          <a:xfrm>
            <a:off x="7391812" y="6396335"/>
            <a:ext cx="1870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222222"/>
                </a:solidFill>
                <a:latin typeface="Arial" panose="020B0604020202020204" pitchFamily="34" charset="0"/>
              </a:rPr>
              <a:t>Rosalind Franklin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(UK)</a:t>
            </a:r>
          </a:p>
          <a:p>
            <a:pPr algn="ctr"/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1920 – 1958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80E37-8ACB-A548-9E5A-248AC4B16767}"/>
              </a:ext>
            </a:extLst>
          </p:cNvPr>
          <p:cNvSpPr/>
          <p:nvPr/>
        </p:nvSpPr>
        <p:spPr>
          <a:xfrm>
            <a:off x="6004503" y="42260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b="1" dirty="0">
                <a:solidFill>
                  <a:srgbClr val="222222"/>
                </a:solidFill>
                <a:latin typeface="Arial" panose="020B0604020202020204" pitchFamily="34" charset="0"/>
              </a:rPr>
              <a:t>Salvador Luria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(Italy/USA) 1912 –1991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5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EF703-B56E-584D-B955-EC0A86BB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937DC9-AD2F-8D4F-86DF-4A307C93C4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en-US" dirty="0"/>
              <a:t>Strategies of model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94763-481F-5343-94DF-3547389C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EB16-364C-7E4E-9983-0B939AAD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Strategies of model building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6E6838-A25D-704A-A01E-66462465B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10" y="1847851"/>
            <a:ext cx="6178078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73FC6-1A94-2545-B014-92974D84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6BB90-1B94-1C46-9F9E-C8E3A2D714CE}"/>
              </a:ext>
            </a:extLst>
          </p:cNvPr>
          <p:cNvSpPr/>
          <p:nvPr/>
        </p:nvSpPr>
        <p:spPr>
          <a:xfrm>
            <a:off x="6650567" y="5675969"/>
            <a:ext cx="231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Richard </a:t>
            </a:r>
            <a:r>
              <a:rPr lang="en-US" sz="1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Levins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(USA) 1930 –2016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571C7-6148-AA42-BEA1-D67248B2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83" y="4257802"/>
            <a:ext cx="1418167" cy="14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DEE-A95C-1C4E-BA5A-50770188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830"/>
            <a:ext cx="7886700" cy="1325563"/>
          </a:xfrm>
        </p:spPr>
        <p:txBody>
          <a:bodyPr/>
          <a:lstStyle/>
          <a:p>
            <a:r>
              <a:rPr lang="en-US" dirty="0"/>
              <a:t>Nature is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C734-D8E0-7A43-A03C-BF286704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/>
              <a:t>Everything is connected:</a:t>
            </a:r>
          </a:p>
          <a:p>
            <a:pPr marL="0" indent="0">
              <a:buNone/>
            </a:pPr>
            <a:r>
              <a:rPr lang="en-US" sz="3400" dirty="0"/>
              <a:t>A Tangled Bank</a:t>
            </a:r>
          </a:p>
          <a:p>
            <a:pPr marL="0" indent="0">
              <a:buNone/>
            </a:pPr>
            <a:r>
              <a:rPr lang="en-US" i="1" dirty="0"/>
              <a:t>"It is interesting to contemplate a </a:t>
            </a:r>
            <a:r>
              <a:rPr lang="en-US" b="1" i="1" dirty="0"/>
              <a:t>tangled bank</a:t>
            </a:r>
            <a:r>
              <a:rPr lang="en-US" i="1" dirty="0"/>
              <a:t>, clothed with </a:t>
            </a:r>
            <a:r>
              <a:rPr lang="en-US" b="1" i="1" dirty="0"/>
              <a:t>many plants of many kinds</a:t>
            </a:r>
            <a:r>
              <a:rPr lang="en-US" i="1" dirty="0"/>
              <a:t>, with </a:t>
            </a:r>
            <a:r>
              <a:rPr lang="en-US" b="1" i="1" dirty="0"/>
              <a:t>birds singing on the bushes</a:t>
            </a:r>
            <a:r>
              <a:rPr lang="en-US" i="1" dirty="0"/>
              <a:t>, with </a:t>
            </a:r>
            <a:r>
              <a:rPr lang="en-US" b="1" i="1" dirty="0"/>
              <a:t>various insects</a:t>
            </a:r>
            <a:r>
              <a:rPr lang="en-US" i="1" dirty="0"/>
              <a:t> </a:t>
            </a:r>
            <a:r>
              <a:rPr lang="en-US" b="1" i="1" dirty="0"/>
              <a:t>flitting about</a:t>
            </a:r>
            <a:r>
              <a:rPr lang="en-US" i="1" dirty="0"/>
              <a:t>, and with </a:t>
            </a:r>
            <a:r>
              <a:rPr lang="en-US" b="1" i="1" dirty="0"/>
              <a:t>worms crawling through the damp earth</a:t>
            </a:r>
            <a:r>
              <a:rPr lang="en-US" i="1" dirty="0"/>
              <a:t>, and to reflect that these elaborately constructed forms, so different from each other, and dependent upon each other in</a:t>
            </a:r>
            <a:r>
              <a:rPr lang="en-US" b="1" i="1" dirty="0"/>
              <a:t> so complex a manner</a:t>
            </a:r>
            <a:r>
              <a:rPr lang="en-US" i="1" dirty="0"/>
              <a:t>…” </a:t>
            </a:r>
          </a:p>
          <a:p>
            <a:pPr marL="0" indent="0">
              <a:buNone/>
            </a:pPr>
            <a:r>
              <a:rPr lang="en-US" i="1" dirty="0"/>
              <a:t>-- </a:t>
            </a:r>
            <a:r>
              <a:rPr lang="en-US" dirty="0"/>
              <a:t>Charles Darwin "On the Origin of Species"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67FA0-0334-5543-BEFF-55CDDE04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8E6B6-6F9F-3B46-8F91-FC432D68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52" y="1185070"/>
            <a:ext cx="3810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0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8DDF-1688-714E-A767-374E5B69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brute-force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5DD2-B822-0F4D-870D-0FA02B00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mathematical model</a:t>
            </a:r>
          </a:p>
          <a:p>
            <a:r>
              <a:rPr lang="en-US" dirty="0"/>
              <a:t>One-to-one reflection of natural system</a:t>
            </a:r>
          </a:p>
          <a:p>
            <a:endParaRPr lang="en-US" dirty="0"/>
          </a:p>
          <a:p>
            <a:r>
              <a:rPr lang="en-US" dirty="0"/>
              <a:t>In short: </a:t>
            </a:r>
            <a:r>
              <a:rPr lang="en-US" b="1" dirty="0"/>
              <a:t>model everything</a:t>
            </a:r>
          </a:p>
          <a:p>
            <a:pPr lvl="1"/>
            <a:r>
              <a:rPr lang="en-US" dirty="0"/>
              <a:t>&gt;100s of equations</a:t>
            </a:r>
          </a:p>
          <a:p>
            <a:pPr lvl="1"/>
            <a:r>
              <a:rPr lang="en-US" dirty="0"/>
              <a:t>&gt;100s of parameters</a:t>
            </a:r>
          </a:p>
          <a:p>
            <a:pPr lvl="1"/>
            <a:r>
              <a:rPr lang="en-US" dirty="0"/>
              <a:t>Numerical solutions</a:t>
            </a:r>
          </a:p>
          <a:p>
            <a:pPr lvl="1"/>
            <a:r>
              <a:rPr lang="en-US" dirty="0"/>
              <a:t>Compare solutions to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D20B4-6181-D148-B87D-9CB67BB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03E8-33EE-9249-9A91-49D5F28D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brute-force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55B-6E86-0840-9167-309A68BF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Too many parameters </a:t>
            </a:r>
            <a:r>
              <a:rPr lang="en-US" dirty="0"/>
              <a:t>too measure</a:t>
            </a:r>
          </a:p>
          <a:p>
            <a:r>
              <a:rPr lang="en-US" dirty="0"/>
              <a:t>Equations </a:t>
            </a:r>
            <a:r>
              <a:rPr lang="en-US" b="1" dirty="0"/>
              <a:t>cannot be solved</a:t>
            </a:r>
            <a:r>
              <a:rPr lang="en-US" dirty="0"/>
              <a:t>, or</a:t>
            </a:r>
          </a:p>
          <a:p>
            <a:r>
              <a:rPr lang="en-US" dirty="0"/>
              <a:t>Solutions </a:t>
            </a:r>
            <a:r>
              <a:rPr lang="en-US" b="1" dirty="0"/>
              <a:t>cannot be interpreted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A2E5-B6C2-9640-A164-27052B2E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03E8-33EE-9249-9A91-49D5F28D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brute-force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55B-6E86-0840-9167-309A68BF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Too many parameters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too measure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Equations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cannot be solved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Solutions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cannot be interpreted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</a:t>
            </a:r>
            <a:r>
              <a:rPr lang="en-US" b="1" dirty="0"/>
              <a:t>simplify </a:t>
            </a:r>
            <a:r>
              <a:rPr lang="en-US" dirty="0"/>
              <a:t>and </a:t>
            </a:r>
            <a:r>
              <a:rPr lang="en-US" b="1" dirty="0"/>
              <a:t>approximate</a:t>
            </a:r>
          </a:p>
          <a:p>
            <a:r>
              <a:rPr lang="en-US" dirty="0"/>
              <a:t>while preserving the </a:t>
            </a:r>
            <a:r>
              <a:rPr lang="en-US" b="1" dirty="0"/>
              <a:t>essential features </a:t>
            </a:r>
            <a:r>
              <a:rPr lang="en-US" dirty="0"/>
              <a:t>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A2E5-B6C2-9640-A164-27052B2E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3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F8A8-1E38-304E-A49A-F2317928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0FA69-D077-2941-BE0D-83002C359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227249"/>
          </a:xfrm>
        </p:spPr>
        <p:txBody>
          <a:bodyPr>
            <a:normAutofit/>
          </a:bodyPr>
          <a:lstStyle/>
          <a:p>
            <a:r>
              <a:rPr lang="en-US" dirty="0"/>
              <a:t>Research question (1920s): </a:t>
            </a:r>
          </a:p>
          <a:p>
            <a:pPr marL="0" indent="0" algn="ctr">
              <a:buNone/>
            </a:pPr>
            <a:r>
              <a:rPr lang="en-US" sz="2400" b="1" dirty="0"/>
              <a:t>Can weak natural selection account for evolutionary change?</a:t>
            </a:r>
          </a:p>
          <a:p>
            <a:r>
              <a:rPr lang="en-US" dirty="0"/>
              <a:t>Simplifications:</a:t>
            </a:r>
          </a:p>
          <a:p>
            <a:pPr lvl="1"/>
            <a:r>
              <a:rPr lang="en-US" dirty="0"/>
              <a:t>Follow frequencies of genotypes</a:t>
            </a:r>
          </a:p>
          <a:p>
            <a:pPr lvl="1"/>
            <a:r>
              <a:rPr lang="en-US" dirty="0"/>
              <a:t>Disregard density, age, physiological state</a:t>
            </a:r>
          </a:p>
          <a:p>
            <a:pPr lvl="1"/>
            <a:r>
              <a:rPr lang="en-US" dirty="0"/>
              <a:t>Constant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2947-A4AB-264B-8BE7-B7CEF5D8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6" descr="http://www.harvardsquarelibrary.org/unitarians/images/wright-sewall7.jpg">
            <a:extLst>
              <a:ext uri="{FF2B5EF4-FFF2-40B4-BE49-F238E27FC236}">
                <a16:creationId xmlns:a16="http://schemas.microsoft.com/office/drawing/2014/main" id="{A3C54B4E-D2C9-1A4A-B316-C90FEBEA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105" y="5052874"/>
            <a:ext cx="114711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apprendre-math.info/history/photos/Fisher.jpeg">
            <a:extLst>
              <a:ext uri="{FF2B5EF4-FFF2-40B4-BE49-F238E27FC236}">
                <a16:creationId xmlns:a16="http://schemas.microsoft.com/office/drawing/2014/main" id="{6338C69B-0D93-6640-A787-60B61DBF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38" y="5052874"/>
            <a:ext cx="1183804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www.mythirdculture.com/blog/wordpress/wp-content/uploads/2012/05/Picture-8.png">
            <a:extLst>
              <a:ext uri="{FF2B5EF4-FFF2-40B4-BE49-F238E27FC236}">
                <a16:creationId xmlns:a16="http://schemas.microsoft.com/office/drawing/2014/main" id="{0F79F5BE-BCD8-3C4D-8E8C-20CDDEC4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87" y="5052874"/>
            <a:ext cx="1200000" cy="144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0FC9A-04F5-C743-ADD7-86A9D9539C5E}"/>
              </a:ext>
            </a:extLst>
          </p:cNvPr>
          <p:cNvSpPr/>
          <p:nvPr/>
        </p:nvSpPr>
        <p:spPr>
          <a:xfrm>
            <a:off x="2234889" y="6446076"/>
            <a:ext cx="124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RA Fisher (UK)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1890 –1962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F8DDF-1973-FD42-BCB4-ECEF2DF3B3EB}"/>
              </a:ext>
            </a:extLst>
          </p:cNvPr>
          <p:cNvSpPr/>
          <p:nvPr/>
        </p:nvSpPr>
        <p:spPr>
          <a:xfrm>
            <a:off x="3991371" y="6446075"/>
            <a:ext cx="1418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Sewall Wright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(USA) </a:t>
            </a:r>
            <a:r>
              <a:rPr lang="he-IL" sz="1200" dirty="0">
                <a:latin typeface="Helvetica" pitchFamily="2" charset="0"/>
              </a:rPr>
              <a:t>1889-1988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C4198-0C3D-EF41-BB24-844475FFFFF1}"/>
              </a:ext>
            </a:extLst>
          </p:cNvPr>
          <p:cNvSpPr/>
          <p:nvPr/>
        </p:nvSpPr>
        <p:spPr>
          <a:xfrm>
            <a:off x="5596029" y="6446075"/>
            <a:ext cx="1705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JBS Haldane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(UK/India) </a:t>
            </a:r>
            <a:r>
              <a:rPr lang="he-IL" sz="1200" dirty="0">
                <a:latin typeface="Helvetica" pitchFamily="2" charset="0"/>
              </a:rPr>
              <a:t>1892-1964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8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BE1330-4C70-194A-89B7-10C65F24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A4CB3-4C1B-A344-BF16-A0A33CE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DD8127-C9CD-914A-8864-4F8FE2DD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model builder’s trilemma</a:t>
            </a:r>
          </a:p>
        </p:txBody>
      </p:sp>
    </p:spTree>
    <p:extLst>
      <p:ext uri="{BB962C8B-B14F-4D97-AF65-F5344CB8AC3E}">
        <p14:creationId xmlns:p14="http://schemas.microsoft.com/office/powerpoint/2010/main" val="58988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11BA-65B2-0D41-B723-DF713FE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8B1AC-79F1-D442-8BD4-E5ADA2C12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Mathematical biology is &gt;100 years old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Hill equation </a:t>
                </a:r>
                <a:r>
                  <a:rPr lang="en-US" dirty="0"/>
                  <a:t>was published in 1909-1910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sz="2000" dirty="0"/>
                  <a:t>[P]: concentration of protein</a:t>
                </a:r>
              </a:p>
              <a:p>
                <a:r>
                  <a:rPr lang="en-US" sz="2000" dirty="0"/>
                  <a:t>[L]: concentration of binding molecule (ligand)</a:t>
                </a:r>
              </a:p>
              <a:p>
                <a:r>
                  <a:rPr lang="en-US" sz="2000" dirty="0"/>
                  <a:t>K: binding constant </a:t>
                </a:r>
              </a:p>
              <a:p>
                <a:r>
                  <a:rPr lang="en-US" sz="2000" dirty="0"/>
                  <a:t>n: Hill coefficient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8B1AC-79F1-D442-8BD4-E5ADA2C12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66561"/>
              </a:xfrm>
              <a:blipFill>
                <a:blip r:embed="rId2"/>
                <a:stretch>
                  <a:fillRect l="-1447" t="-2400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7875-370E-0A40-ACC6-6DDB1F57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6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2B77-FE02-D148-B9CA-50018E0A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model builder’s trilemma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2BF3-2DF3-034A-B0A9-71388C1C6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378"/>
            <a:ext cx="7886700" cy="10189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According to </a:t>
            </a:r>
            <a:r>
              <a:rPr lang="en-US" dirty="0" err="1"/>
              <a:t>Levins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The model builder must pick two of three: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4692-F655-CE45-BC9D-AEC228D4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FBE23-D52D-3A4A-883F-F9C554D57197}"/>
              </a:ext>
            </a:extLst>
          </p:cNvPr>
          <p:cNvGrpSpPr/>
          <p:nvPr/>
        </p:nvGrpSpPr>
        <p:grpSpPr>
          <a:xfrm>
            <a:off x="2021437" y="2424351"/>
            <a:ext cx="5228425" cy="4279154"/>
            <a:chOff x="2021437" y="2259759"/>
            <a:chExt cx="5228425" cy="42791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A7ED19-B7FA-014C-A566-56ADEAE4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736" y="2789548"/>
              <a:ext cx="3946527" cy="31140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155FF6-8C8E-3342-A27C-A0103F65B167}"/>
                </a:ext>
              </a:extLst>
            </p:cNvPr>
            <p:cNvSpPr/>
            <p:nvPr/>
          </p:nvSpPr>
          <p:spPr>
            <a:xfrm>
              <a:off x="3602060" y="2259759"/>
              <a:ext cx="20521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Generality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D4E3AF-FF1F-9C42-ABC6-47CF61FBFA46}"/>
                </a:ext>
              </a:extLst>
            </p:cNvPr>
            <p:cNvSpPr/>
            <p:nvPr/>
          </p:nvSpPr>
          <p:spPr>
            <a:xfrm>
              <a:off x="5584021" y="5954138"/>
              <a:ext cx="16658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Realism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BCD8FE-D362-8740-A7D4-173B21A20DBA}"/>
                </a:ext>
              </a:extLst>
            </p:cNvPr>
            <p:cNvSpPr/>
            <p:nvPr/>
          </p:nvSpPr>
          <p:spPr>
            <a:xfrm>
              <a:off x="2021437" y="5934006"/>
              <a:ext cx="18710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07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C760-3E8F-3B4C-86F9-98C87939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model builder’s trilemma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1717-0014-B64E-A204-EE66347A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Sacrifice generality to realism and precision:</a:t>
            </a:r>
          </a:p>
          <a:p>
            <a:r>
              <a:rPr lang="en-US" sz="2400" dirty="0"/>
              <a:t>Focus on parameters relevant to </a:t>
            </a:r>
            <a:r>
              <a:rPr lang="en-US" sz="2400" u="sng" dirty="0"/>
              <a:t>narrow</a:t>
            </a:r>
            <a:r>
              <a:rPr lang="en-US" sz="2400" dirty="0"/>
              <a:t> problem</a:t>
            </a:r>
          </a:p>
          <a:p>
            <a:r>
              <a:rPr lang="en-US" sz="2400" dirty="0"/>
              <a:t>Make lots of accurate measurements (nice big data!!)</a:t>
            </a:r>
          </a:p>
          <a:p>
            <a:r>
              <a:rPr lang="en-US" sz="2400" dirty="0"/>
              <a:t>Solve numerically (lots of computing, no interpretation)</a:t>
            </a:r>
          </a:p>
          <a:p>
            <a:r>
              <a:rPr lang="en-US" sz="2400" dirty="0"/>
              <a:t>Provide precise testable predictions to </a:t>
            </a:r>
            <a:r>
              <a:rPr lang="en-US" sz="2400" u="sng" dirty="0"/>
              <a:t>specific</a:t>
            </a:r>
            <a:r>
              <a:rPr lang="en-US" sz="2400" dirty="0"/>
              <a:t> scenario</a:t>
            </a:r>
          </a:p>
          <a:p>
            <a:pPr marL="0" indent="0">
              <a:buNone/>
            </a:pPr>
            <a:r>
              <a:rPr lang="en-US" sz="2400" b="1" dirty="0"/>
              <a:t>Examples</a:t>
            </a:r>
            <a:r>
              <a:rPr lang="en-US" sz="2400" dirty="0"/>
              <a:t>:</a:t>
            </a:r>
          </a:p>
          <a:p>
            <a:r>
              <a:rPr lang="en-US" sz="2400" dirty="0"/>
              <a:t>Computer vision</a:t>
            </a:r>
          </a:p>
          <a:p>
            <a:r>
              <a:rPr lang="en-US" sz="2400" dirty="0"/>
              <a:t>Modelling fish populations in Canada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30C93-65DA-0C4D-BD6C-694896E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51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C760-3E8F-3B4C-86F9-98C87939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model builder’s trilemma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1717-0014-B64E-A204-EE66347A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Sacrifice realism to generality and precision:</a:t>
            </a:r>
          </a:p>
          <a:p>
            <a:pPr marL="0" indent="0">
              <a:buNone/>
            </a:pPr>
            <a:r>
              <a:rPr lang="en-US" dirty="0"/>
              <a:t>in hopes that</a:t>
            </a:r>
          </a:p>
          <a:p>
            <a:r>
              <a:rPr lang="en-US" sz="2400" dirty="0"/>
              <a:t>unrealistic assumptions cancel each other</a:t>
            </a:r>
          </a:p>
          <a:p>
            <a:r>
              <a:rPr lang="en-US" sz="2400" dirty="0"/>
              <a:t>small deviations from realism → small deviations in results</a:t>
            </a:r>
          </a:p>
          <a:p>
            <a:r>
              <a:rPr lang="en-US" sz="2400" dirty="0"/>
              <a:t>departures from model results will suggest further research</a:t>
            </a:r>
          </a:p>
          <a:p>
            <a:pPr marL="0" indent="0">
              <a:buNone/>
            </a:pPr>
            <a:r>
              <a:rPr lang="en-US" sz="2400" b="1" dirty="0"/>
              <a:t>Examples</a:t>
            </a:r>
            <a:r>
              <a:rPr lang="en-US" sz="2400" dirty="0"/>
              <a:t>:</a:t>
            </a:r>
          </a:p>
          <a:p>
            <a:r>
              <a:rPr lang="en-US" sz="2400" dirty="0"/>
              <a:t>Predator-prey models (</a:t>
            </a:r>
            <a:r>
              <a:rPr lang="en-US" sz="2400" dirty="0" err="1"/>
              <a:t>Lotka</a:t>
            </a:r>
            <a:r>
              <a:rPr lang="en-US" sz="2400" dirty="0"/>
              <a:t>-Volterra)</a:t>
            </a:r>
          </a:p>
          <a:p>
            <a:r>
              <a:rPr lang="en-US" sz="2400" dirty="0"/>
              <a:t>Frictionless systems</a:t>
            </a:r>
          </a:p>
          <a:p>
            <a:r>
              <a:rPr lang="en-US" sz="2400" dirty="0"/>
              <a:t>Perfect gases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30C93-65DA-0C4D-BD6C-694896E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52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C760-3E8F-3B4C-86F9-98C87939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model builder’s trilemma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1717-0014-B64E-A204-EE66347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614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Sacrifice precision to generality and realism:</a:t>
            </a:r>
          </a:p>
          <a:p>
            <a:pPr marL="0" indent="0">
              <a:buNone/>
            </a:pPr>
            <a:r>
              <a:rPr lang="en-US" sz="2400" dirty="0"/>
              <a:t>(Approach favored by </a:t>
            </a:r>
            <a:r>
              <a:rPr lang="en-US" sz="2400" dirty="0" err="1"/>
              <a:t>Levins</a:t>
            </a:r>
            <a:r>
              <a:rPr lang="en-US" sz="2400" dirty="0"/>
              <a:t>)</a:t>
            </a:r>
          </a:p>
          <a:p>
            <a:r>
              <a:rPr lang="en-US" sz="2400" dirty="0"/>
              <a:t>Concerned with </a:t>
            </a:r>
            <a:r>
              <a:rPr lang="en-US" sz="2400" b="1" dirty="0"/>
              <a:t>qualitative</a:t>
            </a:r>
            <a:r>
              <a:rPr lang="en-US" sz="2400" dirty="0"/>
              <a:t> rather then quantitative results</a:t>
            </a:r>
          </a:p>
          <a:p>
            <a:r>
              <a:rPr lang="en-US" sz="2400" dirty="0"/>
              <a:t>Very general assumptions (x&gt;y, f(x) increasing in x)</a:t>
            </a:r>
          </a:p>
          <a:p>
            <a:r>
              <a:rPr lang="en-US" sz="2400" dirty="0"/>
              <a:t>Prediction are also general and imprecise (f(x) &gt; f(y))</a:t>
            </a:r>
          </a:p>
          <a:p>
            <a:r>
              <a:rPr lang="en-US" sz="2400" dirty="0"/>
              <a:t>However, doubt if results depend on essentials or details.</a:t>
            </a:r>
          </a:p>
          <a:p>
            <a:r>
              <a:rPr lang="en-US" sz="2400" dirty="0"/>
              <a:t>Build models with different simplifications:</a:t>
            </a:r>
          </a:p>
          <a:p>
            <a:pPr marL="0" indent="0" algn="ctr">
              <a:buNone/>
            </a:pPr>
            <a:r>
              <a:rPr lang="en-US" sz="2400" i="1" dirty="0"/>
              <a:t>“truth is the intersection of lies”</a:t>
            </a:r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Geographical maps</a:t>
            </a:r>
          </a:p>
          <a:p>
            <a:r>
              <a:rPr lang="en-US" sz="2400" dirty="0"/>
              <a:t>relative distances correspond to relative distances in reality</a:t>
            </a:r>
          </a:p>
          <a:p>
            <a:r>
              <a:rPr lang="en-US" sz="2400" dirty="0"/>
              <a:t>color is arbitrary</a:t>
            </a:r>
          </a:p>
          <a:p>
            <a:r>
              <a:rPr lang="en-US" sz="2400" dirty="0"/>
              <a:t>microscopic view will show the </a:t>
            </a:r>
            <a:r>
              <a:rPr lang="en-US" sz="2400" b="1" dirty="0"/>
              <a:t>fibers of the paper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30C93-65DA-0C4D-BD6C-694896E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44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D1CFB-7EEF-0349-A534-6C3A84D1C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6" t="46887" r="75066" b="32877"/>
          <a:stretch/>
        </p:blipFill>
        <p:spPr>
          <a:xfrm>
            <a:off x="7951" y="0"/>
            <a:ext cx="298436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AC1B7-FC29-3B46-9FDE-DCA4C6F9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A5076-42C3-2B4E-B475-7B15D8DB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4"/>
          <a:stretch/>
        </p:blipFill>
        <p:spPr>
          <a:xfrm>
            <a:off x="2984360" y="0"/>
            <a:ext cx="615964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57CB48B-3377-6F43-9FBE-B89E1ED7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388980"/>
            <a:ext cx="5829300" cy="1325563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fibers of the paper</a:t>
            </a:r>
          </a:p>
        </p:txBody>
      </p:sp>
    </p:spTree>
    <p:extLst>
      <p:ext uri="{BB962C8B-B14F-4D97-AF65-F5344CB8AC3E}">
        <p14:creationId xmlns:p14="http://schemas.microsoft.com/office/powerpoint/2010/main" val="15373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A5E8-26FE-F044-9AB4-C75C795B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Loosen the trilemma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D403-BE31-BA44-AAF1-3633A67B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Depends on </a:t>
            </a:r>
          </a:p>
          <a:p>
            <a:r>
              <a:rPr lang="en-US" dirty="0"/>
              <a:t>What is the research question?</a:t>
            </a:r>
          </a:p>
          <a:p>
            <a:r>
              <a:rPr lang="en-US" dirty="0"/>
              <a:t>What kind of data? </a:t>
            </a:r>
          </a:p>
          <a:p>
            <a:r>
              <a:rPr lang="en-US" dirty="0"/>
              <a:t>Previous work</a:t>
            </a:r>
          </a:p>
          <a:p>
            <a:r>
              <a:rPr lang="en-US" b="1" dirty="0"/>
              <a:t>Sufficient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46771-1FD2-AD4C-B92C-49766F3F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4DFB-F84D-CE4F-B4BD-CB26E3CB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Sufficient parameters: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9D58-ADC6-5E49-BC0B-7A2EEBED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genetics concept of </a:t>
            </a:r>
            <a:r>
              <a:rPr lang="en-US" b="1" dirty="0"/>
              <a:t>fitness </a:t>
            </a:r>
            <a:endParaRPr lang="en-US" dirty="0"/>
          </a:p>
          <a:p>
            <a:r>
              <a:rPr lang="en-US" dirty="0"/>
              <a:t>Reduces all effects that contribute to change in genotype frequencies </a:t>
            </a:r>
          </a:p>
          <a:p>
            <a:pPr marL="0" indent="0">
              <a:buNone/>
            </a:pPr>
            <a:r>
              <a:rPr lang="en-US" sz="2000" dirty="0"/>
              <a:t>    (as </a:t>
            </a:r>
            <a:r>
              <a:rPr lang="en-US" sz="2000" dirty="0" err="1"/>
              <a:t>popgen</a:t>
            </a:r>
            <a:r>
              <a:rPr lang="en-US" sz="2000" dirty="0"/>
              <a:t> focuses on genotype frequencies)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C0D2-369B-4B47-8A1C-6A6C0D42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26</a:t>
            </a:fld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0A0985C-4787-7F4F-B68E-38E4D9FEE87A}"/>
              </a:ext>
            </a:extLst>
          </p:cNvPr>
          <p:cNvSpPr/>
          <p:nvPr/>
        </p:nvSpPr>
        <p:spPr>
          <a:xfrm>
            <a:off x="2475204" y="5010999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3F7513B-440D-A04D-9B17-F822CCBE9367}"/>
              </a:ext>
            </a:extLst>
          </p:cNvPr>
          <p:cNvSpPr/>
          <p:nvPr/>
        </p:nvSpPr>
        <p:spPr>
          <a:xfrm>
            <a:off x="1834248" y="4336846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F877FF-3E53-2F42-9211-2B744C1C72B5}"/>
              </a:ext>
            </a:extLst>
          </p:cNvPr>
          <p:cNvSpPr/>
          <p:nvPr/>
        </p:nvSpPr>
        <p:spPr>
          <a:xfrm>
            <a:off x="2146258" y="4518875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2DC627-6B3B-CB43-85F8-D3528CA7E660}"/>
              </a:ext>
            </a:extLst>
          </p:cNvPr>
          <p:cNvSpPr/>
          <p:nvPr/>
        </p:nvSpPr>
        <p:spPr>
          <a:xfrm>
            <a:off x="2130746" y="5112109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46349DD-B7D5-C640-9C69-234FE74766C7}"/>
              </a:ext>
            </a:extLst>
          </p:cNvPr>
          <p:cNvSpPr/>
          <p:nvPr/>
        </p:nvSpPr>
        <p:spPr>
          <a:xfrm>
            <a:off x="1712746" y="5032525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3F2A0A3-666F-B144-BA89-B163F34A8F53}"/>
              </a:ext>
            </a:extLst>
          </p:cNvPr>
          <p:cNvSpPr/>
          <p:nvPr/>
        </p:nvSpPr>
        <p:spPr>
          <a:xfrm>
            <a:off x="2748648" y="5230464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4C9AC08-3B25-2F4D-93A4-7408305F7652}"/>
              </a:ext>
            </a:extLst>
          </p:cNvPr>
          <p:cNvSpPr/>
          <p:nvPr/>
        </p:nvSpPr>
        <p:spPr>
          <a:xfrm>
            <a:off x="1618224" y="4697808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CB7BB54-D440-E844-905E-374EDD46C568}"/>
              </a:ext>
            </a:extLst>
          </p:cNvPr>
          <p:cNvSpPr/>
          <p:nvPr/>
        </p:nvSpPr>
        <p:spPr>
          <a:xfrm>
            <a:off x="1643883" y="5469516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EE474D-74E4-DB47-9759-40D7FDDBE6AC}"/>
              </a:ext>
            </a:extLst>
          </p:cNvPr>
          <p:cNvSpPr/>
          <p:nvPr/>
        </p:nvSpPr>
        <p:spPr>
          <a:xfrm>
            <a:off x="2415517" y="4611729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32DC76B-7F14-2E4D-94CD-53A88E911BE3}"/>
              </a:ext>
            </a:extLst>
          </p:cNvPr>
          <p:cNvSpPr/>
          <p:nvPr/>
        </p:nvSpPr>
        <p:spPr>
          <a:xfrm>
            <a:off x="2227824" y="5307408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532D4E-290D-AE45-86F2-F93C9F94CDEC}"/>
              </a:ext>
            </a:extLst>
          </p:cNvPr>
          <p:cNvSpPr/>
          <p:nvPr/>
        </p:nvSpPr>
        <p:spPr>
          <a:xfrm>
            <a:off x="2990364" y="4798785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9078E54-5DA2-7C47-8C44-E6BD518BD1BB}"/>
              </a:ext>
            </a:extLst>
          </p:cNvPr>
          <p:cNvSpPr/>
          <p:nvPr/>
        </p:nvSpPr>
        <p:spPr>
          <a:xfrm>
            <a:off x="2532624" y="5612208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D5691ED-096C-A343-954B-462D18E848F3}"/>
              </a:ext>
            </a:extLst>
          </p:cNvPr>
          <p:cNvSpPr/>
          <p:nvPr/>
        </p:nvSpPr>
        <p:spPr>
          <a:xfrm>
            <a:off x="1834248" y="5681842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0200886-43CD-F141-ACA5-4BF6DBC9D3A3}"/>
              </a:ext>
            </a:extLst>
          </p:cNvPr>
          <p:cNvSpPr/>
          <p:nvPr/>
        </p:nvSpPr>
        <p:spPr>
          <a:xfrm>
            <a:off x="1314707" y="4751247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5D6FD78-55C1-C646-A831-87C9EC97F9C9}"/>
              </a:ext>
            </a:extLst>
          </p:cNvPr>
          <p:cNvSpPr/>
          <p:nvPr/>
        </p:nvSpPr>
        <p:spPr>
          <a:xfrm>
            <a:off x="6723676" y="4962335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20240AE-797C-BD49-A9A2-99E0E5274F34}"/>
              </a:ext>
            </a:extLst>
          </p:cNvPr>
          <p:cNvSpPr/>
          <p:nvPr/>
        </p:nvSpPr>
        <p:spPr>
          <a:xfrm>
            <a:off x="6082720" y="4267400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2928521-175C-A242-899C-BF6C5FD3E675}"/>
              </a:ext>
            </a:extLst>
          </p:cNvPr>
          <p:cNvSpPr/>
          <p:nvPr/>
        </p:nvSpPr>
        <p:spPr>
          <a:xfrm>
            <a:off x="6395193" y="4429773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621FDAA-F7C5-2040-8E36-F6E1AD939585}"/>
              </a:ext>
            </a:extLst>
          </p:cNvPr>
          <p:cNvSpPr/>
          <p:nvPr/>
        </p:nvSpPr>
        <p:spPr>
          <a:xfrm>
            <a:off x="6379218" y="5042663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B58D967-0185-9247-BF56-0DF2AFC6897B}"/>
              </a:ext>
            </a:extLst>
          </p:cNvPr>
          <p:cNvSpPr/>
          <p:nvPr/>
        </p:nvSpPr>
        <p:spPr>
          <a:xfrm>
            <a:off x="5961218" y="4963079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E3086BA-9856-374D-B5BA-F3AD4881EB87}"/>
              </a:ext>
            </a:extLst>
          </p:cNvPr>
          <p:cNvSpPr/>
          <p:nvPr/>
        </p:nvSpPr>
        <p:spPr>
          <a:xfrm>
            <a:off x="6997120" y="5181800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6C757D3-5CF7-4045-8EF2-B894CF3CDA93}"/>
              </a:ext>
            </a:extLst>
          </p:cNvPr>
          <p:cNvSpPr/>
          <p:nvPr/>
        </p:nvSpPr>
        <p:spPr>
          <a:xfrm>
            <a:off x="5866696" y="4649144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652D18B-252E-0346-AD13-0363BEF3C846}"/>
              </a:ext>
            </a:extLst>
          </p:cNvPr>
          <p:cNvSpPr/>
          <p:nvPr/>
        </p:nvSpPr>
        <p:spPr>
          <a:xfrm>
            <a:off x="5892355" y="5420852"/>
            <a:ext cx="504056" cy="504056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E04909C-24C7-174F-A82B-D9EA2402C2D0}"/>
              </a:ext>
            </a:extLst>
          </p:cNvPr>
          <p:cNvSpPr/>
          <p:nvPr/>
        </p:nvSpPr>
        <p:spPr>
          <a:xfrm>
            <a:off x="6663989" y="4563065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3E74251-03BA-774F-B4E1-EB9C2ACA49FA}"/>
              </a:ext>
            </a:extLst>
          </p:cNvPr>
          <p:cNvSpPr/>
          <p:nvPr/>
        </p:nvSpPr>
        <p:spPr>
          <a:xfrm>
            <a:off x="6476296" y="5258744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63223E0-A426-9643-9860-CA91C51C0D49}"/>
              </a:ext>
            </a:extLst>
          </p:cNvPr>
          <p:cNvSpPr/>
          <p:nvPr/>
        </p:nvSpPr>
        <p:spPr>
          <a:xfrm>
            <a:off x="7238836" y="4750121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7EA7301-7EDA-BA4F-A81B-614187F378DF}"/>
              </a:ext>
            </a:extLst>
          </p:cNvPr>
          <p:cNvSpPr/>
          <p:nvPr/>
        </p:nvSpPr>
        <p:spPr>
          <a:xfrm>
            <a:off x="6781096" y="5563544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09BA2E3-D7F3-4E46-9789-38959047A92A}"/>
              </a:ext>
            </a:extLst>
          </p:cNvPr>
          <p:cNvSpPr/>
          <p:nvPr/>
        </p:nvSpPr>
        <p:spPr>
          <a:xfrm>
            <a:off x="6082720" y="5612396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44D5298-348B-6D42-90F8-7EB8B108B712}"/>
              </a:ext>
            </a:extLst>
          </p:cNvPr>
          <p:cNvSpPr/>
          <p:nvPr/>
        </p:nvSpPr>
        <p:spPr>
          <a:xfrm>
            <a:off x="5563179" y="4681801"/>
            <a:ext cx="504056" cy="504056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Regular" charset="0"/>
              <a:ea typeface="+mn-ea"/>
              <a:cs typeface="+mn-cs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7B175A4-5C1B-8946-A986-91EE724E593C}"/>
              </a:ext>
            </a:extLst>
          </p:cNvPr>
          <p:cNvGrpSpPr/>
          <p:nvPr/>
        </p:nvGrpSpPr>
        <p:grpSpPr>
          <a:xfrm>
            <a:off x="3887522" y="5181800"/>
            <a:ext cx="1345738" cy="369332"/>
            <a:chOff x="3835120" y="1124744"/>
            <a:chExt cx="1345738" cy="369332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D2F849D-65A9-A643-9EBF-6DC14273B770}"/>
                </a:ext>
              </a:extLst>
            </p:cNvPr>
            <p:cNvCxnSpPr/>
            <p:nvPr/>
          </p:nvCxnSpPr>
          <p:spPr>
            <a:xfrm>
              <a:off x="3835120" y="1175048"/>
              <a:ext cx="13457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ABA0C2C-514B-3C49-8ED1-89A54A79441B}"/>
                </a:ext>
              </a:extLst>
            </p:cNvPr>
            <p:cNvSpPr txBox="1"/>
            <p:nvPr/>
          </p:nvSpPr>
          <p:spPr>
            <a:xfrm>
              <a:off x="3995936" y="1124744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216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Sufficient parameters: reduction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D:\university\presentations\GRC 2015\all_curves_talk.png">
            <a:extLst>
              <a:ext uri="{FF2B5EF4-FFF2-40B4-BE49-F238E27FC236}">
                <a16:creationId xmlns:a16="http://schemas.microsoft.com/office/drawing/2014/main" id="{13917B24-7FEF-AB4E-80CD-D295D6F3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40" y="3307950"/>
            <a:ext cx="5192627" cy="35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58060-03C4-BE48-A280-AAF989E4A3E4}"/>
              </a:ext>
            </a:extLst>
          </p:cNvPr>
          <p:cNvSpPr txBox="1"/>
          <p:nvPr/>
        </p:nvSpPr>
        <p:spPr>
          <a:xfrm rot="16200000">
            <a:off x="315897" y="4745495"/>
            <a:ext cx="2969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 Regular" charset="0"/>
              </a:rPr>
              <a:t>Density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8D56B6-0019-3747-B04B-3D2B0EB2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1648"/>
            <a:ext cx="7886700" cy="4351338"/>
          </a:xfrm>
        </p:spPr>
        <p:txBody>
          <a:bodyPr/>
          <a:lstStyle/>
          <a:p>
            <a:r>
              <a:rPr lang="en-US" dirty="0"/>
              <a:t>Can’t go back!</a:t>
            </a:r>
          </a:p>
          <a:p>
            <a:r>
              <a:rPr lang="en-US" dirty="0"/>
              <a:t>What are the effects that contributed to change in frequency?</a:t>
            </a:r>
          </a:p>
        </p:txBody>
      </p:sp>
    </p:spTree>
    <p:extLst>
      <p:ext uri="{BB962C8B-B14F-4D97-AF65-F5344CB8AC3E}">
        <p14:creationId xmlns:p14="http://schemas.microsoft.com/office/powerpoint/2010/main" val="17642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5"/>
    </mc:Choice>
    <mc:Fallback xmlns="">
      <p:transition spd="slow" advTm="2368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11BA-65B2-0D41-B723-DF713FE0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6821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Sufficient parameters: spontaneous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8B1AC-79F1-D442-8BD4-E5ADA2C12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6656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In the Hill equation </a:t>
                </a:r>
                <a:r>
                  <a:rPr lang="en-US" b="1" dirty="0"/>
                  <a:t>K </a:t>
                </a:r>
                <a:r>
                  <a:rPr lang="en-US" dirty="0"/>
                  <a:t>and </a:t>
                </a:r>
                <a:r>
                  <a:rPr lang="en-US" b="1" dirty="0"/>
                  <a:t>n </a:t>
                </a:r>
                <a:r>
                  <a:rPr lang="en-US" dirty="0"/>
                  <a:t>arose from the math: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Hill originally wrote:</a:t>
                </a:r>
              </a:p>
              <a:p>
                <a:pPr marL="0" indent="0">
                  <a:buNone/>
                </a:pPr>
                <a:r>
                  <a:rPr lang="en-US" i="1" dirty="0"/>
                  <a:t>“﻿I decided to try whether the equation would satisfy the observations. My object was rather to </a:t>
                </a:r>
                <a:r>
                  <a:rPr lang="en-US" b="1" i="1" dirty="0"/>
                  <a:t>see whether an equation of this type can satisfy all the observations</a:t>
                </a:r>
                <a:r>
                  <a:rPr lang="en-US" i="1" dirty="0"/>
                  <a:t>, than to base any direct physical meaning on </a:t>
                </a:r>
                <a:r>
                  <a:rPr lang="en-US" dirty="0"/>
                  <a:t>n</a:t>
                </a:r>
                <a:r>
                  <a:rPr lang="en-US" i="1" dirty="0"/>
                  <a:t> and </a:t>
                </a:r>
                <a:r>
                  <a:rPr lang="en-US" dirty="0"/>
                  <a:t>K</a:t>
                </a:r>
                <a:r>
                  <a:rPr lang="en-US" i="1" dirty="0"/>
                  <a:t>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8B1AC-79F1-D442-8BD4-E5ADA2C12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66561"/>
              </a:xfrm>
              <a:blipFill>
                <a:blip r:embed="rId2"/>
                <a:stretch>
                  <a:fillRect l="-1608" t="-2400" r="-1447" b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7875-370E-0A40-ACC6-6DDB1F57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6973B-3E2D-8B4F-936B-7B840A7017F5}"/>
              </a:ext>
            </a:extLst>
          </p:cNvPr>
          <p:cNvSpPr/>
          <p:nvPr/>
        </p:nvSpPr>
        <p:spPr>
          <a:xfrm>
            <a:off x="0" y="647216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</a:rPr>
              <a:t>Hill AV, J </a:t>
            </a:r>
            <a:r>
              <a:rPr lang="en-US" dirty="0" err="1">
                <a:latin typeface="Helvetica" pitchFamily="2" charset="0"/>
              </a:rPr>
              <a:t>Physiol</a:t>
            </a:r>
            <a:r>
              <a:rPr lang="en-US" dirty="0">
                <a:latin typeface="Helvetica" pitchFamily="2" charset="0"/>
              </a:rPr>
              <a:t> 1910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65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29D7-8414-3549-B268-940A0584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Sufficient parameters: 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0630-5271-B347-A83A-2D958786B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Diversity in ecology:</a:t>
            </a:r>
            <a:r>
              <a:rPr lang="en-US" dirty="0"/>
              <a:t> number of species </a:t>
            </a:r>
          </a:p>
          <a:p>
            <a:r>
              <a:rPr lang="en-US" dirty="0"/>
              <a:t>How many different trees in Carmel vs. Jerusalem?</a:t>
            </a:r>
          </a:p>
          <a:p>
            <a:r>
              <a:rPr lang="en-US" dirty="0"/>
              <a:t>If Carmel has 50:50 Oren and Alon, and Jerusalem has 80:20, which is more diverse?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E5D2-0E90-E246-8370-F605428B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5170A-FB63-514F-A755-2A1CA5B28474}"/>
              </a:ext>
            </a:extLst>
          </p:cNvPr>
          <p:cNvSpPr/>
          <p:nvPr/>
        </p:nvSpPr>
        <p:spPr>
          <a:xfrm>
            <a:off x="0" y="64928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/>
            <a:r>
              <a:rPr lang="en-US" dirty="0" err="1">
                <a:latin typeface="Helvetica" pitchFamily="2" charset="0"/>
              </a:rPr>
              <a:t>Jost</a:t>
            </a:r>
            <a:r>
              <a:rPr lang="en-US" dirty="0">
                <a:latin typeface="Helvetica" pitchFamily="2" charset="0"/>
              </a:rPr>
              <a:t> L, Oikos 2006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7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11BA-65B2-0D41-B723-DF713FE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8B1AC-79F1-D442-8BD4-E5ADA2C12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Hill equation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Hill originally wrote:</a:t>
                </a:r>
              </a:p>
              <a:p>
                <a:pPr marL="0" indent="0">
                  <a:buNone/>
                </a:pPr>
                <a:r>
                  <a:rPr lang="en-US" i="1" dirty="0"/>
                  <a:t>“I decided to try whether the equation would satisfy the observations. My object was rather to </a:t>
                </a:r>
                <a:r>
                  <a:rPr lang="en-US" b="1" i="1" dirty="0"/>
                  <a:t>see whether an equation of this type can satisfy all the observations</a:t>
                </a:r>
                <a:r>
                  <a:rPr lang="en-US" i="1" dirty="0"/>
                  <a:t>, than to base any direct physical meaning on </a:t>
                </a:r>
                <a:r>
                  <a:rPr lang="en-US" dirty="0"/>
                  <a:t>n</a:t>
                </a:r>
                <a:r>
                  <a:rPr lang="en-US" i="1" dirty="0"/>
                  <a:t> and </a:t>
                </a:r>
                <a:r>
                  <a:rPr lang="en-US" dirty="0"/>
                  <a:t>K</a:t>
                </a:r>
                <a:r>
                  <a:rPr lang="en-US" i="1" dirty="0"/>
                  <a:t>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8B1AC-79F1-D442-8BD4-E5ADA2C12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66561"/>
              </a:xfrm>
              <a:blipFill>
                <a:blip r:embed="rId2"/>
                <a:stretch>
                  <a:fillRect l="-1608" t="-2400" r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7875-370E-0A40-ACC6-6DDB1F57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6973B-3E2D-8B4F-936B-7B840A7017F5}"/>
              </a:ext>
            </a:extLst>
          </p:cNvPr>
          <p:cNvSpPr/>
          <p:nvPr/>
        </p:nvSpPr>
        <p:spPr>
          <a:xfrm>
            <a:off x="0" y="647216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</a:rPr>
              <a:t>Hill AV, J </a:t>
            </a:r>
            <a:r>
              <a:rPr lang="en-US" dirty="0" err="1">
                <a:latin typeface="Helvetica" pitchFamily="2" charset="0"/>
              </a:rPr>
              <a:t>Physiol</a:t>
            </a:r>
            <a:r>
              <a:rPr lang="en-US" dirty="0">
                <a:latin typeface="Helvetica" pitchFamily="2" charset="0"/>
              </a:rPr>
              <a:t> 1910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1BFAC-087F-124A-866E-519E0322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18" y="554690"/>
            <a:ext cx="1212998" cy="17146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9BEDCA-CE73-8344-84A1-0FBDC460F868}"/>
              </a:ext>
            </a:extLst>
          </p:cNvPr>
          <p:cNvSpPr/>
          <p:nvPr/>
        </p:nvSpPr>
        <p:spPr>
          <a:xfrm>
            <a:off x="7307773" y="2265891"/>
            <a:ext cx="148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AV Hill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(UK)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1886 –1977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6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29D7-8414-3549-B268-940A0584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Sufficient parameters: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D0630-5271-B347-A83A-2D958786B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Diversity in ecology:</a:t>
                </a:r>
                <a:r>
                  <a:rPr lang="en-US" dirty="0"/>
                  <a:t> number of species </a:t>
                </a:r>
              </a:p>
              <a:p>
                <a:pPr marL="0" indent="0">
                  <a:buNone/>
                </a:pPr>
                <a:r>
                  <a:rPr lang="en-US" dirty="0"/>
                  <a:t>Diversity index should:</a:t>
                </a:r>
              </a:p>
              <a:p>
                <a:r>
                  <a:rPr lang="en-US" dirty="0"/>
                  <a:t>go from 0 to infinity species</a:t>
                </a:r>
              </a:p>
              <a:p>
                <a:r>
                  <a:rPr lang="en-US" dirty="0"/>
                  <a:t>﻿community with </a:t>
                </a:r>
                <a:r>
                  <a:rPr lang="en-US" b="1" dirty="0"/>
                  <a:t>D</a:t>
                </a:r>
                <a:r>
                  <a:rPr lang="en-US" dirty="0"/>
                  <a:t> equally-common species has diversity </a:t>
                </a:r>
                <a:r>
                  <a:rPr lang="en-US" b="1" dirty="0"/>
                  <a:t>D</a:t>
                </a:r>
              </a:p>
              <a:p>
                <a:pPr marL="0" indent="0">
                  <a:buNone/>
                </a:pPr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Species richness: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Shannon entropy: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Diversity of order q: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D0630-5271-B347-A83A-2D958786B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50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E5D2-0E90-E246-8370-F605428B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5170A-FB63-514F-A755-2A1CA5B28474}"/>
              </a:ext>
            </a:extLst>
          </p:cNvPr>
          <p:cNvSpPr/>
          <p:nvPr/>
        </p:nvSpPr>
        <p:spPr>
          <a:xfrm>
            <a:off x="0" y="64928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/>
            <a:r>
              <a:rPr lang="en-US" dirty="0" err="1">
                <a:latin typeface="Helvetica" pitchFamily="2" charset="0"/>
              </a:rPr>
              <a:t>Jost</a:t>
            </a:r>
            <a:r>
              <a:rPr lang="en-US" dirty="0">
                <a:latin typeface="Helvetica" pitchFamily="2" charset="0"/>
              </a:rPr>
              <a:t> L, Oikos 2006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0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A48B-2F8B-244C-A99C-454C0273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imprecision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B38F-F6DE-1B4E-B35E-DFF6551A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Due to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Omission of small/rare factors </a:t>
            </a:r>
            <a:r>
              <a:rPr lang="en-US" dirty="0"/>
              <a:t>(disregard environmental change)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Vague functional forms </a:t>
            </a:r>
            <a:r>
              <a:rPr lang="en-US" dirty="0"/>
              <a:t>(f(x) increasing in x)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Sufficient parameters hide information </a:t>
            </a:r>
            <a:r>
              <a:rPr lang="en-US" dirty="0"/>
              <a:t>(exactly how many species? why is red fitter than green?)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8B27F-456B-194F-8B29-6F1D8D1A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4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DDD4-E62C-4B41-813B-B1CF38E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vs hypothesis vs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57A42-2483-C244-81C3-1AF3F013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Hypotheses are</a:t>
            </a:r>
          </a:p>
          <a:p>
            <a:r>
              <a:rPr lang="en-US" dirty="0"/>
              <a:t>Verifiable by experiment</a:t>
            </a:r>
          </a:p>
          <a:p>
            <a:pPr marL="0" indent="0">
              <a:buNone/>
            </a:pPr>
            <a:r>
              <a:rPr lang="en-US" b="1" dirty="0"/>
              <a:t>Models are</a:t>
            </a:r>
          </a:p>
          <a:p>
            <a:r>
              <a:rPr lang="en-US" dirty="0"/>
              <a:t>True: describe something that can happen</a:t>
            </a:r>
          </a:p>
          <a:p>
            <a:r>
              <a:rPr lang="en-US" dirty="0"/>
              <a:t>False: leave out a lot</a:t>
            </a:r>
          </a:p>
          <a:p>
            <a:r>
              <a:rPr lang="en-US" dirty="0"/>
              <a:t>Validated if generated </a:t>
            </a:r>
            <a:r>
              <a:rPr lang="en-US" u="sng" dirty="0"/>
              <a:t>relevant testable 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4431F-5A32-6746-ADD2-40314FA3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17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2F0A8-A8BB-D64F-B868-A7698A10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145807"/>
            <a:ext cx="2584450" cy="1902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E36CB-E78C-2745-9CA7-E392A17B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vs hypothesis vs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E11D0-7FDE-D340-8AE4-F4EC8F4F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Models are</a:t>
            </a:r>
          </a:p>
          <a:p>
            <a:r>
              <a:rPr lang="en-US" dirty="0"/>
              <a:t>Restricted to few components</a:t>
            </a:r>
          </a:p>
          <a:p>
            <a:pPr marL="0" indent="0">
              <a:buNone/>
            </a:pPr>
            <a:r>
              <a:rPr lang="en-US" b="1" dirty="0"/>
              <a:t>Theories are</a:t>
            </a:r>
          </a:p>
          <a:p>
            <a:r>
              <a:rPr lang="en-US" dirty="0"/>
              <a:t>Clusters of related models…</a:t>
            </a:r>
          </a:p>
          <a:p>
            <a:r>
              <a:rPr lang="en-US" dirty="0"/>
              <a:t>that jointly produce robust theorems…</a:t>
            </a:r>
          </a:p>
          <a:p>
            <a:r>
              <a:rPr lang="en-US" dirty="0"/>
              <a:t>complement to cope with different aspects…</a:t>
            </a:r>
          </a:p>
          <a:p>
            <a:r>
              <a:rPr lang="en-US" dirty="0"/>
              <a:t>nested to interpret sufficient parameters of next level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0F578-F8DC-BA44-90C6-DA74C8FF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7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BD39-9AC7-374D-A743-60D7C3A2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can’t we have it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A90CF-CEAD-974A-AA71-CC7F96A1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Contradiction between </a:t>
            </a:r>
          </a:p>
          <a:p>
            <a:r>
              <a:rPr lang="en-US" dirty="0"/>
              <a:t>complex heterogenous </a:t>
            </a:r>
            <a:r>
              <a:rPr lang="en-US" b="1" dirty="0"/>
              <a:t>nature</a:t>
            </a:r>
            <a:r>
              <a:rPr lang="en-US" dirty="0"/>
              <a:t> vs.</a:t>
            </a:r>
          </a:p>
          <a:p>
            <a:r>
              <a:rPr lang="en-US" b="1" dirty="0"/>
              <a:t>mind</a:t>
            </a:r>
            <a:r>
              <a:rPr lang="en-US" dirty="0"/>
              <a:t> constrained to few simple factors</a:t>
            </a:r>
          </a:p>
          <a:p>
            <a:r>
              <a:rPr lang="en-US" dirty="0"/>
              <a:t>need to </a:t>
            </a:r>
            <a:r>
              <a:rPr lang="en-US" b="1" dirty="0"/>
              <a:t>understand </a:t>
            </a:r>
            <a:r>
              <a:rPr lang="en-US" dirty="0"/>
              <a:t>vs. </a:t>
            </a:r>
            <a:r>
              <a:rPr lang="en-US" b="1" dirty="0"/>
              <a:t>control</a:t>
            </a:r>
          </a:p>
          <a:p>
            <a:r>
              <a:rPr lang="en-US" dirty="0"/>
              <a:t>aesthetics of simple general </a:t>
            </a:r>
            <a:r>
              <a:rPr lang="en-US" b="1" dirty="0"/>
              <a:t>theorems</a:t>
            </a:r>
            <a:r>
              <a:rPr lang="en-US" dirty="0"/>
              <a:t> vs.</a:t>
            </a:r>
          </a:p>
          <a:p>
            <a:r>
              <a:rPr lang="en-US" dirty="0"/>
              <a:t>richness and diversity of </a:t>
            </a:r>
            <a:r>
              <a:rPr lang="en-US" b="1" dirty="0"/>
              <a:t>nature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2BF99-8AD8-D749-B4F7-B7D2BE0B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13D18-8862-2B40-B294-2FD50AB4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08" y="4906777"/>
            <a:ext cx="2144183" cy="18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3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D7453-EE10-8B41-BA28-591FEFC5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DC6A2-43C1-D645-8916-F4C28555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6D3A-42DB-8148-9707-B0DA8AE92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Course website – http://</a:t>
            </a:r>
            <a:r>
              <a:rPr lang="en-US" sz="1800" i="1" dirty="0" err="1"/>
              <a:t>modelspopbiol.yoavram.com</a:t>
            </a:r>
            <a:endParaRPr lang="en-US" sz="1800" dirty="0"/>
          </a:p>
          <a:p>
            <a:r>
              <a:rPr lang="en-US" sz="1800" dirty="0" err="1"/>
              <a:t>Levins</a:t>
            </a:r>
            <a:r>
              <a:rPr lang="en-US" sz="1800" dirty="0"/>
              <a:t> R (1966) </a:t>
            </a:r>
            <a:r>
              <a:rPr lang="en-US" sz="1800" b="1" dirty="0"/>
              <a:t>The strategy of model building in population biology</a:t>
            </a:r>
            <a:r>
              <a:rPr lang="en-US" sz="1800" dirty="0"/>
              <a:t>. </a:t>
            </a:r>
            <a:r>
              <a:rPr lang="en-US" sz="1800" i="1" dirty="0"/>
              <a:t>Am Sci</a:t>
            </a:r>
            <a:r>
              <a:rPr lang="en-US" sz="1800" dirty="0"/>
              <a:t> 54(3):421–431.</a:t>
            </a:r>
          </a:p>
          <a:p>
            <a:r>
              <a:rPr lang="en-US" sz="1800" dirty="0" err="1"/>
              <a:t>Plutynski</a:t>
            </a:r>
            <a:r>
              <a:rPr lang="en-US" sz="1800" dirty="0"/>
              <a:t> A (2007</a:t>
            </a:r>
            <a:r>
              <a:rPr lang="en-US" sz="1800" b="1" dirty="0"/>
              <a:t>) Strategies of Model Building in Population Genetics</a:t>
            </a:r>
            <a:r>
              <a:rPr lang="en-US" sz="1800" dirty="0"/>
              <a:t>. </a:t>
            </a:r>
            <a:r>
              <a:rPr lang="en-US" sz="1800" i="1" dirty="0" err="1"/>
              <a:t>Philos</a:t>
            </a:r>
            <a:r>
              <a:rPr lang="en-US" sz="1800" i="1" dirty="0"/>
              <a:t> Sci</a:t>
            </a:r>
            <a:r>
              <a:rPr lang="en-US" sz="1800" dirty="0"/>
              <a:t> 73(5):755–764.</a:t>
            </a:r>
          </a:p>
          <a:p>
            <a:r>
              <a:rPr lang="en-US" sz="1800" dirty="0"/>
              <a:t>Gunawardena J (2013) </a:t>
            </a:r>
            <a:r>
              <a:rPr lang="en-US" sz="1800" b="1" dirty="0"/>
              <a:t>Biology is more theoretical than physics.</a:t>
            </a:r>
            <a:r>
              <a:rPr lang="en-US" sz="1800" dirty="0"/>
              <a:t> </a:t>
            </a:r>
            <a:r>
              <a:rPr lang="en-US" sz="1800" i="1" dirty="0" err="1"/>
              <a:t>Mol</a:t>
            </a:r>
            <a:r>
              <a:rPr lang="en-US" sz="1800" i="1" dirty="0"/>
              <a:t> </a:t>
            </a:r>
            <a:r>
              <a:rPr lang="en-US" sz="1800" i="1" dirty="0" err="1"/>
              <a:t>Biol</a:t>
            </a:r>
            <a:r>
              <a:rPr lang="en-US" sz="1800" i="1" dirty="0"/>
              <a:t> Cell</a:t>
            </a:r>
            <a:r>
              <a:rPr lang="en-US" sz="1800" dirty="0"/>
              <a:t> 24(12):1827–1829.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86DC-F818-0D46-AE44-AB77C23A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18E1-EF44-EF4B-829B-F6E41A83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" y="365126"/>
            <a:ext cx="7886700" cy="1325563"/>
          </a:xfrm>
        </p:spPr>
        <p:txBody>
          <a:bodyPr/>
          <a:lstStyle/>
          <a:p>
            <a:r>
              <a:rPr lang="en-US" dirty="0"/>
              <a:t>Mendel’s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782DB-EDA6-4148-80C7-989C8FB1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88BAAF-4280-C54E-A957-84795E4E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74" y="1825625"/>
            <a:ext cx="5845302" cy="4351338"/>
          </a:xfrm>
        </p:spPr>
        <p:txBody>
          <a:bodyPr/>
          <a:lstStyle/>
          <a:p>
            <a:r>
              <a:rPr lang="en-US" dirty="0"/>
              <a:t>Mendel studied pea traits (1860s):</a:t>
            </a:r>
          </a:p>
          <a:p>
            <a:pPr lvl="1"/>
            <a:r>
              <a:rPr lang="en-US" b="1" dirty="0"/>
              <a:t>Flower color</a:t>
            </a:r>
            <a:r>
              <a:rPr lang="en-US" dirty="0"/>
              <a:t>: </a:t>
            </a:r>
            <a:r>
              <a:rPr lang="en-US" u="sng" dirty="0"/>
              <a:t>purple</a:t>
            </a:r>
            <a:r>
              <a:rPr lang="en-US" dirty="0"/>
              <a:t>/white</a:t>
            </a:r>
          </a:p>
          <a:p>
            <a:pPr lvl="1"/>
            <a:r>
              <a:rPr lang="en-US" b="1" dirty="0"/>
              <a:t>Flower position</a:t>
            </a:r>
            <a:r>
              <a:rPr lang="en-US" dirty="0"/>
              <a:t>: </a:t>
            </a:r>
            <a:r>
              <a:rPr lang="en-US" u="sng" dirty="0"/>
              <a:t>axil</a:t>
            </a:r>
            <a:r>
              <a:rPr lang="en-US" dirty="0"/>
              <a:t>/terminal</a:t>
            </a:r>
          </a:p>
          <a:p>
            <a:pPr lvl="1"/>
            <a:r>
              <a:rPr lang="en-US" b="1" dirty="0"/>
              <a:t>Stem length</a:t>
            </a:r>
            <a:r>
              <a:rPr lang="en-US" dirty="0"/>
              <a:t>: </a:t>
            </a:r>
            <a:r>
              <a:rPr lang="en-US" u="sng" dirty="0"/>
              <a:t>long</a:t>
            </a:r>
            <a:r>
              <a:rPr lang="en-US" dirty="0"/>
              <a:t>/short</a:t>
            </a:r>
          </a:p>
          <a:p>
            <a:pPr lvl="1"/>
            <a:r>
              <a:rPr lang="en-US" b="1" dirty="0"/>
              <a:t>Seed shape</a:t>
            </a:r>
            <a:r>
              <a:rPr lang="en-US" dirty="0"/>
              <a:t>: </a:t>
            </a:r>
            <a:r>
              <a:rPr lang="en-US" u="sng" dirty="0"/>
              <a:t>round</a:t>
            </a:r>
            <a:r>
              <a:rPr lang="en-US" dirty="0"/>
              <a:t>/wrinkled</a:t>
            </a:r>
          </a:p>
          <a:p>
            <a:pPr lvl="1"/>
            <a:r>
              <a:rPr lang="en-US" b="1" dirty="0"/>
              <a:t>Seed color</a:t>
            </a:r>
            <a:r>
              <a:rPr lang="en-US" dirty="0"/>
              <a:t>: </a:t>
            </a:r>
            <a:r>
              <a:rPr lang="en-US" u="sng" dirty="0"/>
              <a:t>yellow</a:t>
            </a:r>
            <a:r>
              <a:rPr lang="en-US" dirty="0"/>
              <a:t>/green</a:t>
            </a:r>
          </a:p>
          <a:p>
            <a:pPr lvl="1"/>
            <a:r>
              <a:rPr lang="en-US" b="1" dirty="0"/>
              <a:t>Pod shape</a:t>
            </a:r>
            <a:r>
              <a:rPr lang="en-US" dirty="0"/>
              <a:t>: </a:t>
            </a:r>
            <a:r>
              <a:rPr lang="en-US" u="sng" dirty="0"/>
              <a:t>inflated</a:t>
            </a:r>
            <a:r>
              <a:rPr lang="en-US" dirty="0"/>
              <a:t>/constricted</a:t>
            </a:r>
          </a:p>
          <a:p>
            <a:pPr lvl="1"/>
            <a:r>
              <a:rPr lang="en-US" b="1" dirty="0"/>
              <a:t>Pod color</a:t>
            </a:r>
            <a:r>
              <a:rPr lang="en-US" dirty="0"/>
              <a:t>: </a:t>
            </a:r>
            <a:r>
              <a:rPr lang="en-US" u="sng" dirty="0"/>
              <a:t>green</a:t>
            </a:r>
            <a:r>
              <a:rPr lang="en-US" dirty="0"/>
              <a:t>/yellow</a:t>
            </a:r>
          </a:p>
          <a:p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DB215D-6EAF-BE4F-ABDE-15026EBC4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817" y="4156214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E0D984-4B17-F14D-9CC3-74A03331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534" y="2635251"/>
            <a:ext cx="2794000" cy="3721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507A9F-F1F9-EB42-8C1A-764E7803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34" y="132557"/>
            <a:ext cx="2794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101-8B0A-8148-819F-64F7524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Mendel’s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FD0F-7904-ED4F-8396-94AA964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B717A-11C8-9D43-B4B3-9AF0880B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635251"/>
            <a:ext cx="37719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C2667F-2B88-6A42-904E-213D9167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1993901"/>
            <a:ext cx="2794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4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101-8B0A-8148-819F-64F7524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Mendel’s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FD0F-7904-ED4F-8396-94AA964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91250-4027-A34C-ADC3-A5A9C8F4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16" y="1825625"/>
            <a:ext cx="4483100" cy="149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B717A-11C8-9D43-B4B3-9AF0880B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7" y="5558896"/>
            <a:ext cx="1798366" cy="11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101-8B0A-8148-819F-64F7524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Mendel’s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FD0F-7904-ED4F-8396-94AA964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9C2F0-A933-1947-AB8E-947A8C85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16" y="1758422"/>
            <a:ext cx="6286500" cy="242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1913E-273F-A145-9A2D-E418A00B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7" y="5558896"/>
            <a:ext cx="1798366" cy="11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101-8B0A-8148-819F-64F7524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Mendel’s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FD0F-7904-ED4F-8396-94AA964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9C2F0-A933-1947-AB8E-947A8C85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16" y="1758422"/>
            <a:ext cx="62865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9615A-471A-5F45-971E-402A95E0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16" y="4604278"/>
            <a:ext cx="6007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101-8B0A-8148-819F-64F7524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Mendel’s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FD0F-7904-ED4F-8396-94AA964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30E7-913E-1A4D-8475-BFB891858723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9C2F0-A933-1947-AB8E-947A8C85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758422"/>
            <a:ext cx="62865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9615A-471A-5F45-971E-402A95E0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4604278"/>
            <a:ext cx="6007100" cy="200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9377FD-889C-534F-896A-95FF79A541B0}"/>
              </a:ext>
            </a:extLst>
          </p:cNvPr>
          <p:cNvSpPr txBox="1"/>
          <p:nvPr/>
        </p:nvSpPr>
        <p:spPr>
          <a:xfrm>
            <a:off x="203200" y="2373677"/>
            <a:ext cx="29040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Helvetica" pitchFamily="2" charset="0"/>
              </a:rPr>
              <a:t>Segregation:</a:t>
            </a:r>
            <a:r>
              <a:rPr lang="en-US" sz="2800" dirty="0">
                <a:latin typeface="Helvetica" pitchFamily="2" charset="0"/>
              </a:rPr>
              <a:t> GG+YY-&gt;GY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Helvetica" pitchFamily="2" charset="0"/>
              </a:rPr>
              <a:t>Independent assortment:  </a:t>
            </a:r>
            <a:r>
              <a:rPr lang="en-US" sz="2800" dirty="0">
                <a:latin typeface="Helvetica" pitchFamily="2" charset="0"/>
              </a:rPr>
              <a:t>G/Y free of T/S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Helvetica" pitchFamily="2" charset="0"/>
              </a:rPr>
              <a:t>Dominance</a:t>
            </a:r>
            <a:r>
              <a:rPr lang="en-US" sz="2800" dirty="0">
                <a:latin typeface="Helvetica" pitchFamily="2" charset="0"/>
              </a:rPr>
              <a:t>: Y&gt;G</a:t>
            </a:r>
          </a:p>
        </p:txBody>
      </p:sp>
    </p:spTree>
    <p:extLst>
      <p:ext uri="{BB962C8B-B14F-4D97-AF65-F5344CB8AC3E}">
        <p14:creationId xmlns:p14="http://schemas.microsoft.com/office/powerpoint/2010/main" val="94895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1342</Words>
  <Application>Microsoft Macintosh PowerPoint</Application>
  <PresentationFormat>On-screen Show (4:3)</PresentationFormat>
  <Paragraphs>259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-webkit-standard</vt:lpstr>
      <vt:lpstr>Arial</vt:lpstr>
      <vt:lpstr>Calibri Regular</vt:lpstr>
      <vt:lpstr>Cambria Math</vt:lpstr>
      <vt:lpstr>Helvetica</vt:lpstr>
      <vt:lpstr>Trebuchet MS</vt:lpstr>
      <vt:lpstr>Office Theme</vt:lpstr>
      <vt:lpstr>Models in Biology Or:  Biology is more theoretical than physics</vt:lpstr>
      <vt:lpstr>History</vt:lpstr>
      <vt:lpstr>History</vt:lpstr>
      <vt:lpstr>Mendel’s experiments</vt:lpstr>
      <vt:lpstr>Mendel’s experiments</vt:lpstr>
      <vt:lpstr>Mendel’s experiments</vt:lpstr>
      <vt:lpstr>Mendel’s experiments</vt:lpstr>
      <vt:lpstr>Mendel’s experiments</vt:lpstr>
      <vt:lpstr>Mendel’s Laws</vt:lpstr>
      <vt:lpstr>The Gene</vt:lpstr>
      <vt:lpstr>The Gene</vt:lpstr>
      <vt:lpstr>Strategies of model building</vt:lpstr>
      <vt:lpstr>Strategies of model building</vt:lpstr>
      <vt:lpstr>Nature is complex</vt:lpstr>
      <vt:lpstr>Naïve brute-force approach</vt:lpstr>
      <vt:lpstr>Naïve brute-force approach</vt:lpstr>
      <vt:lpstr>Naïve brute-force approach</vt:lpstr>
      <vt:lpstr>Example: Population genetics</vt:lpstr>
      <vt:lpstr>The model builder’s trilemma</vt:lpstr>
      <vt:lpstr>The model builder’s trilemma</vt:lpstr>
      <vt:lpstr>The model builder’s trilemma</vt:lpstr>
      <vt:lpstr>The model builder’s trilemma</vt:lpstr>
      <vt:lpstr>The model builder’s trilemma</vt:lpstr>
      <vt:lpstr>The fibers of the paper</vt:lpstr>
      <vt:lpstr>Loosen the trilemma</vt:lpstr>
      <vt:lpstr>Sufficient parameters: reduction</vt:lpstr>
      <vt:lpstr>Sufficient parameters: reduction</vt:lpstr>
      <vt:lpstr>Sufficient parameters: spontaneous</vt:lpstr>
      <vt:lpstr>Sufficient parameters: heuristic</vt:lpstr>
      <vt:lpstr>Sufficient parameters: heuristic</vt:lpstr>
      <vt:lpstr>Kinds of imprecision</vt:lpstr>
      <vt:lpstr>Model vs hypothesis vs theory</vt:lpstr>
      <vt:lpstr>Model vs hypothesis vs theory</vt:lpstr>
      <vt:lpstr>But why can’t we have it all?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in Biology</dc:title>
  <dc:creator>Yoav Ram</dc:creator>
  <cp:lastModifiedBy>Yoav Ram</cp:lastModifiedBy>
  <cp:revision>33</cp:revision>
  <dcterms:created xsi:type="dcterms:W3CDTF">2019-03-04T08:14:56Z</dcterms:created>
  <dcterms:modified xsi:type="dcterms:W3CDTF">2022-09-07T14:28:44Z</dcterms:modified>
</cp:coreProperties>
</file>